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371" r:id="rId2"/>
    <p:sldId id="296" r:id="rId3"/>
    <p:sldId id="297" r:id="rId4"/>
    <p:sldId id="351" r:id="rId5"/>
    <p:sldId id="348" r:id="rId6"/>
    <p:sldId id="299" r:id="rId7"/>
    <p:sldId id="303" r:id="rId8"/>
    <p:sldId id="365" r:id="rId9"/>
    <p:sldId id="366" r:id="rId10"/>
    <p:sldId id="298" r:id="rId11"/>
    <p:sldId id="352" r:id="rId12"/>
    <p:sldId id="322" r:id="rId13"/>
    <p:sldId id="306" r:id="rId14"/>
    <p:sldId id="308" r:id="rId15"/>
    <p:sldId id="363" r:id="rId16"/>
    <p:sldId id="334" r:id="rId17"/>
    <p:sldId id="355" r:id="rId18"/>
    <p:sldId id="337" r:id="rId19"/>
    <p:sldId id="359" r:id="rId20"/>
    <p:sldId id="362" r:id="rId21"/>
    <p:sldId id="367" r:id="rId22"/>
    <p:sldId id="368" r:id="rId23"/>
    <p:sldId id="369" r:id="rId24"/>
    <p:sldId id="370" r:id="rId25"/>
    <p:sldId id="335" r:id="rId26"/>
    <p:sldId id="360" r:id="rId27"/>
    <p:sldId id="336" r:id="rId28"/>
    <p:sldId id="372" r:id="rId29"/>
    <p:sldId id="373" r:id="rId30"/>
    <p:sldId id="374" r:id="rId31"/>
    <p:sldId id="375" r:id="rId32"/>
    <p:sldId id="361" r:id="rId33"/>
    <p:sldId id="338" r:id="rId34"/>
    <p:sldId id="354" r:id="rId35"/>
    <p:sldId id="343" r:id="rId36"/>
    <p:sldId id="342" r:id="rId37"/>
    <p:sldId id="341" r:id="rId38"/>
    <p:sldId id="345" r:id="rId39"/>
    <p:sldId id="327" r:id="rId40"/>
    <p:sldId id="364" r:id="rId41"/>
    <p:sldId id="376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pos="3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84381" autoAdjust="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>
        <p:guide orient="horz" pos="1412"/>
        <p:guide pos="3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9497F-FFC1-4539-9500-F8CE2470074A}" type="datetimeFigureOut">
              <a:rPr lang="cs-CZ" smtClean="0"/>
              <a:t>16.05.2017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81FB1-6147-4D30-A9F9-C528DAAA14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152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C4677-4999-4200-8350-652C8E07D6B6}" type="datetimeFigureOut">
              <a:rPr lang="cs-CZ" smtClean="0"/>
              <a:t>16.05.2017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56638-BB42-4BEA-A002-64EEB9189C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138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192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04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328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983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88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203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761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501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685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755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80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111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685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791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924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613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157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562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160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741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3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1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854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859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4601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886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6398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3301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224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451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852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050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525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752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96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55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723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25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0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9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6638-BB42-4BEA-A002-64EEB9189C0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81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husakova\Desktop\prezentace\Bez názvu_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163"/>
            <a:ext cx="121920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9" name="Picture 3" descr="C:\Users\husakova\Desktop\ScreenShot614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0" t="2868" r="1875" b="88744"/>
          <a:stretch/>
        </p:blipFill>
        <p:spPr bwMode="auto">
          <a:xfrm>
            <a:off x="10537372" y="287628"/>
            <a:ext cx="136615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6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husakova\Desktop\prezentace\Bez názvu_0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" y="0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sakova\Desktop\prezentace\Bez názvu_0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163"/>
            <a:ext cx="121920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3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husakova\Desktop\prezentace\Bez názvu_0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" y="0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600" y="2182813"/>
            <a:ext cx="5295900" cy="41211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98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husakova\Desktop\prezentace\Bez názvu_0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" y="0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3867" y="2208213"/>
            <a:ext cx="5277933" cy="41211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0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husakova\Desktop\prezentace\Bez názvu_0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" y="0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5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husakova\Desktop\ScreenShot614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0" t="2868" r="1875" b="88744"/>
          <a:stretch/>
        </p:blipFill>
        <p:spPr bwMode="auto">
          <a:xfrm>
            <a:off x="10537372" y="287628"/>
            <a:ext cx="136615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5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2554"/>
            <a:ext cx="9144000" cy="208486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9657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pic>
        <p:nvPicPr>
          <p:cNvPr id="5" name="Picture 2" descr="C:\Users\husakova\Desktop\prezentace\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690563"/>
            <a:ext cx="28098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2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3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8" name="Picture 7" descr="C:\Users\husakova\Desktop\prezentace\Bez názvu_0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163"/>
            <a:ext cx="121920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6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76" r:id="rId3"/>
    <p:sldLayoutId id="2147483685" r:id="rId4"/>
    <p:sldLayoutId id="2147483678" r:id="rId5"/>
    <p:sldLayoutId id="2147483679" r:id="rId6"/>
    <p:sldLayoutId id="2147483687" r:id="rId7"/>
    <p:sldLayoutId id="2147483673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sakova\Desktop\prezentace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690563"/>
            <a:ext cx="28098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49406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SMART CITIES</a:t>
            </a:r>
            <a:endParaRPr lang="cs-CZ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437152"/>
            <a:ext cx="481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 descr="M:\Foto\fotobanka\city_light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7" b="10503"/>
          <a:stretch/>
        </p:blipFill>
        <p:spPr bwMode="auto">
          <a:xfrm>
            <a:off x="0" y="2436245"/>
            <a:ext cx="12192000" cy="38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7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0" y="408223"/>
            <a:ext cx="1223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Máme co dohánět …</a:t>
            </a:r>
            <a:endParaRPr lang="cs-CZ" sz="3600" b="1" dirty="0">
              <a:solidFill>
                <a:schemeClr val="bg1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2439163" y="2808757"/>
            <a:ext cx="7313674" cy="2577971"/>
            <a:chOff x="1445528" y="2731008"/>
            <a:chExt cx="7313674" cy="2577971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" b="50189"/>
            <a:stretch/>
          </p:blipFill>
          <p:spPr>
            <a:xfrm>
              <a:off x="1445528" y="2731008"/>
              <a:ext cx="3631442" cy="2577971"/>
            </a:xfrm>
            <a:prstGeom prst="rect">
              <a:avLst/>
            </a:prstGeom>
          </p:spPr>
        </p:pic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9" b="1018"/>
            <a:stretch/>
          </p:blipFill>
          <p:spPr>
            <a:xfrm>
              <a:off x="5081506" y="2743199"/>
              <a:ext cx="3677696" cy="2565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9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0" y="408223"/>
            <a:ext cx="1223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O chytrých budovách víme vše,</a:t>
            </a: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teď jdeme dál …</a:t>
            </a:r>
          </a:p>
        </p:txBody>
      </p:sp>
      <p:pic>
        <p:nvPicPr>
          <p:cNvPr id="4098" name="Picture 2" descr="C:\Users\husakova\Desktop\PREZENTACE\Smartcities\Nová složka\bez názvu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41482"/>
            <a:ext cx="1219200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sakova\Desktop\prezentace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3" y="494620"/>
            <a:ext cx="2352675" cy="4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115832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systém vhodný pro všechny typy </a:t>
            </a:r>
            <a:r>
              <a:rPr lang="cs-CZ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objektů/měst</a:t>
            </a:r>
            <a:endParaRPr lang="cs-CZ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 descr="C:\Users\husakova\Desktop\PREZENTACE\Smartcities\Nová složka\EN\bez názvu34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1780"/>
            <a:ext cx="1219200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16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usakova\Desktop\PREZENTACE\Smartcities\Bez názvu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" y="0"/>
            <a:ext cx="12192000" cy="6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38893" y="2114550"/>
            <a:ext cx="10368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schopen </a:t>
            </a:r>
            <a:r>
              <a:rPr lang="cs-CZ" sz="2800" dirty="0">
                <a:solidFill>
                  <a:srgbClr val="00B9F2"/>
                </a:solidFill>
              </a:rPr>
              <a:t>integrovat stávající systémy </a:t>
            </a:r>
            <a:r>
              <a:rPr lang="cs-CZ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nebo</a:t>
            </a:r>
            <a:r>
              <a:rPr lang="cs-CZ" sz="2800" dirty="0" smtClean="0"/>
              <a:t> </a:t>
            </a:r>
            <a:r>
              <a:rPr lang="cs-CZ" sz="2800" dirty="0">
                <a:solidFill>
                  <a:srgbClr val="00B9F2"/>
                </a:solidFill>
              </a:rPr>
              <a:t>vytvořit originální řešení 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šité na míru </a:t>
            </a:r>
            <a:r>
              <a:rPr lang="cs-CZ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specifickým potřebám měst.</a:t>
            </a:r>
            <a:endParaRPr lang="cs-C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86445" y="4726808"/>
            <a:ext cx="1168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Smart street </a:t>
            </a:r>
            <a:r>
              <a:rPr lang="cs-CZ" sz="1500" dirty="0" err="1" smtClean="0">
                <a:solidFill>
                  <a:srgbClr val="00B9F2"/>
                </a:solidFill>
              </a:rPr>
              <a:t>lights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069643" y="4726808"/>
            <a:ext cx="8980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Parking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07929" y="4726808"/>
            <a:ext cx="89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Smart </a:t>
            </a:r>
            <a:r>
              <a:rPr lang="cs-CZ" sz="1500" dirty="0" err="1" smtClean="0">
                <a:solidFill>
                  <a:srgbClr val="00B9F2"/>
                </a:solidFill>
              </a:rPr>
              <a:t>traffic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936001" y="4726808"/>
            <a:ext cx="89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Smart </a:t>
            </a:r>
            <a:r>
              <a:rPr lang="cs-CZ" sz="1500" dirty="0" err="1" smtClean="0">
                <a:solidFill>
                  <a:srgbClr val="00B9F2"/>
                </a:solidFill>
              </a:rPr>
              <a:t>cameras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65436" y="4726808"/>
            <a:ext cx="89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Smart </a:t>
            </a:r>
            <a:r>
              <a:rPr lang="cs-CZ" sz="1500" dirty="0" err="1" smtClean="0">
                <a:solidFill>
                  <a:srgbClr val="00B9F2"/>
                </a:solidFill>
              </a:rPr>
              <a:t>building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678523" y="4726808"/>
            <a:ext cx="110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Měření</a:t>
            </a:r>
            <a:endParaRPr lang="cs-CZ" sz="1500" dirty="0">
              <a:solidFill>
                <a:srgbClr val="00B9F2"/>
              </a:solidFill>
            </a:endParaRPr>
          </a:p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energií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10718345" y="4726808"/>
            <a:ext cx="89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rgbClr val="00B9F2"/>
                </a:solidFill>
              </a:rPr>
              <a:t>Vzdálená správa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41167" y="5280806"/>
            <a:ext cx="14077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Efektivní 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provoz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623331" y="5274377"/>
            <a:ext cx="18533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Parkování </a:t>
            </a:r>
          </a:p>
          <a:p>
            <a:pPr algn="ctr"/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ez hledání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181355" y="5270212"/>
            <a:ext cx="15484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Řízení 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dopravy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4598023" y="5261807"/>
            <a:ext cx="15484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Dohled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kontrola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6038191" y="5265935"/>
            <a:ext cx="15484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Ekonomický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provoz 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automatizace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7463916" y="5248862"/>
            <a:ext cx="15484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Vyhodnocení 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 reálném čase 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úspory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0361857" y="5280519"/>
            <a:ext cx="15484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Ovládací </a:t>
            </a: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dohledové konzole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9198434" y="4730238"/>
            <a:ext cx="110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B9F2"/>
                </a:solidFill>
              </a:rPr>
              <a:t>Future</a:t>
            </a:r>
          </a:p>
          <a:p>
            <a:pPr algn="ctr"/>
            <a:r>
              <a:rPr lang="en-GB" sz="1500" dirty="0">
                <a:solidFill>
                  <a:srgbClr val="00B9F2"/>
                </a:solidFill>
              </a:rPr>
              <a:t>office</a:t>
            </a:r>
            <a:endParaRPr lang="cs-CZ" sz="1500" dirty="0">
              <a:solidFill>
                <a:srgbClr val="00B9F2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8936132" y="5226659"/>
            <a:ext cx="15484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Zdravé, úsporné </a:t>
            </a:r>
            <a:endParaRPr lang="cs-CZ" sz="1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efektivní </a:t>
            </a:r>
            <a:endParaRPr lang="cs-CZ" sz="1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pracovní 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prostory</a:t>
            </a:r>
          </a:p>
        </p:txBody>
      </p:sp>
    </p:spTree>
    <p:extLst>
      <p:ext uri="{BB962C8B-B14F-4D97-AF65-F5344CB8AC3E}">
        <p14:creationId xmlns:p14="http://schemas.microsoft.com/office/powerpoint/2010/main" val="27304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Smart City by </a:t>
            </a:r>
            <a:r>
              <a:rPr lang="cs-CZ" sz="3600" b="1" dirty="0" err="1">
                <a:solidFill>
                  <a:schemeClr val="bg1"/>
                </a:solidFill>
              </a:rPr>
              <a:t>iNELS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husakova\Desktop\PREZENTACE\Smartcities\Bez názvu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46" y="1952851"/>
            <a:ext cx="8424332" cy="4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40467" y="2260600"/>
            <a:ext cx="1803399" cy="646331"/>
          </a:xfrm>
          <a:prstGeom prst="rect">
            <a:avLst/>
          </a:prstGeom>
          <a:noFill/>
          <a:ln w="28575">
            <a:solidFill>
              <a:srgbClr val="00B9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B9F2"/>
                </a:solidFill>
              </a:rPr>
              <a:t>Smart street </a:t>
            </a:r>
          </a:p>
          <a:p>
            <a:pPr algn="ctr"/>
            <a:r>
              <a:rPr lang="cs-CZ" dirty="0" smtClean="0">
                <a:solidFill>
                  <a:srgbClr val="00B9F2"/>
                </a:solidFill>
              </a:rPr>
              <a:t>LIGHTING</a:t>
            </a:r>
            <a:endParaRPr lang="cs-CZ" dirty="0">
              <a:solidFill>
                <a:srgbClr val="00B9F2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89468" y="3486404"/>
            <a:ext cx="1803399" cy="646331"/>
          </a:xfrm>
          <a:prstGeom prst="rect">
            <a:avLst/>
          </a:prstGeom>
          <a:noFill/>
          <a:ln w="28575">
            <a:solidFill>
              <a:srgbClr val="00B9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B9F2"/>
                </a:solidFill>
              </a:rPr>
              <a:t>Smart</a:t>
            </a:r>
          </a:p>
          <a:p>
            <a:pPr algn="ctr"/>
            <a:r>
              <a:rPr lang="cs-CZ" dirty="0" smtClean="0">
                <a:solidFill>
                  <a:srgbClr val="00B9F2"/>
                </a:solidFill>
              </a:rPr>
              <a:t>PARKING</a:t>
            </a:r>
            <a:endParaRPr lang="cs-CZ" dirty="0">
              <a:solidFill>
                <a:srgbClr val="00B9F2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882246" y="5069671"/>
            <a:ext cx="1803399" cy="646331"/>
          </a:xfrm>
          <a:prstGeom prst="rect">
            <a:avLst/>
          </a:prstGeom>
          <a:noFill/>
          <a:ln w="28575">
            <a:solidFill>
              <a:srgbClr val="00B9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B9F2"/>
                </a:solidFill>
              </a:rPr>
              <a:t>Smart </a:t>
            </a:r>
          </a:p>
          <a:p>
            <a:pPr algn="ctr"/>
            <a:r>
              <a:rPr lang="cs-CZ" dirty="0" smtClean="0">
                <a:solidFill>
                  <a:srgbClr val="00B9F2"/>
                </a:solidFill>
              </a:rPr>
              <a:t>CAMERAS</a:t>
            </a:r>
            <a:endParaRPr lang="cs-CZ" dirty="0">
              <a:solidFill>
                <a:srgbClr val="00B9F2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8672513" y="2850544"/>
            <a:ext cx="1803399" cy="646331"/>
          </a:xfrm>
          <a:prstGeom prst="rect">
            <a:avLst/>
          </a:prstGeom>
          <a:noFill/>
          <a:ln w="28575">
            <a:solidFill>
              <a:srgbClr val="00B9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B9F2"/>
                </a:solidFill>
              </a:rPr>
              <a:t>Smart</a:t>
            </a:r>
          </a:p>
          <a:p>
            <a:pPr algn="ctr"/>
            <a:r>
              <a:rPr lang="cs-CZ" dirty="0" smtClean="0">
                <a:solidFill>
                  <a:srgbClr val="00B9F2"/>
                </a:solidFill>
              </a:rPr>
              <a:t>TRAFFIC</a:t>
            </a:r>
            <a:endParaRPr lang="cs-CZ" dirty="0">
              <a:solidFill>
                <a:srgbClr val="00B9F2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9506478" y="4908374"/>
            <a:ext cx="1803399" cy="646331"/>
          </a:xfrm>
          <a:prstGeom prst="rect">
            <a:avLst/>
          </a:prstGeom>
          <a:noFill/>
          <a:ln w="28575">
            <a:solidFill>
              <a:srgbClr val="00B9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B9F2"/>
                </a:solidFill>
              </a:rPr>
              <a:t>Smart </a:t>
            </a:r>
            <a:endParaRPr lang="cs-CZ" dirty="0">
              <a:solidFill>
                <a:srgbClr val="00B9F2"/>
              </a:solidFill>
            </a:endParaRPr>
          </a:p>
          <a:p>
            <a:pPr algn="ctr"/>
            <a:r>
              <a:rPr lang="cs-CZ" dirty="0" smtClean="0">
                <a:solidFill>
                  <a:srgbClr val="00B9F2"/>
                </a:solidFill>
              </a:rPr>
              <a:t>BUILDINGS</a:t>
            </a:r>
            <a:endParaRPr lang="cs-CZ" dirty="0">
              <a:solidFill>
                <a:srgbClr val="00B9F2"/>
              </a:solidFill>
            </a:endParaRPr>
          </a:p>
        </p:txBody>
      </p:sp>
      <p:cxnSp>
        <p:nvCxnSpPr>
          <p:cNvPr id="20" name="Přímá spojnice se šipkou 19"/>
          <p:cNvCxnSpPr>
            <a:stCxn id="2" idx="3"/>
          </p:cNvCxnSpPr>
          <p:nvPr/>
        </p:nvCxnSpPr>
        <p:spPr>
          <a:xfrm>
            <a:off x="3843866" y="2583766"/>
            <a:ext cx="922867" cy="83234"/>
          </a:xfrm>
          <a:prstGeom prst="straightConnector1">
            <a:avLst/>
          </a:prstGeom>
          <a:ln w="28575">
            <a:solidFill>
              <a:srgbClr val="00B9F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21" idx="3"/>
          </p:cNvCxnSpPr>
          <p:nvPr/>
        </p:nvCxnSpPr>
        <p:spPr>
          <a:xfrm flipV="1">
            <a:off x="2192867" y="3809569"/>
            <a:ext cx="1380066" cy="1"/>
          </a:xfrm>
          <a:prstGeom prst="straightConnector1">
            <a:avLst/>
          </a:prstGeom>
          <a:ln w="28575">
            <a:solidFill>
              <a:srgbClr val="00B9F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>
            <a:stCxn id="22" idx="3"/>
          </p:cNvCxnSpPr>
          <p:nvPr/>
        </p:nvCxnSpPr>
        <p:spPr>
          <a:xfrm flipV="1">
            <a:off x="3685645" y="5392836"/>
            <a:ext cx="547688" cy="1"/>
          </a:xfrm>
          <a:prstGeom prst="straightConnector1">
            <a:avLst/>
          </a:prstGeom>
          <a:ln w="28575">
            <a:solidFill>
              <a:srgbClr val="00B9F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23" idx="1"/>
          </p:cNvCxnSpPr>
          <p:nvPr/>
        </p:nvCxnSpPr>
        <p:spPr>
          <a:xfrm flipH="1">
            <a:off x="7552267" y="3173710"/>
            <a:ext cx="1120246" cy="568557"/>
          </a:xfrm>
          <a:prstGeom prst="straightConnector1">
            <a:avLst/>
          </a:prstGeom>
          <a:ln w="28575">
            <a:solidFill>
              <a:srgbClr val="00B9F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Přímá spojnice se šipkou 3072"/>
          <p:cNvCxnSpPr>
            <a:stCxn id="24" idx="1"/>
          </p:cNvCxnSpPr>
          <p:nvPr/>
        </p:nvCxnSpPr>
        <p:spPr>
          <a:xfrm flipH="1" flipV="1">
            <a:off x="8246533" y="5231539"/>
            <a:ext cx="1259945" cy="1"/>
          </a:xfrm>
          <a:prstGeom prst="straightConnector1">
            <a:avLst/>
          </a:prstGeom>
          <a:ln w="28575">
            <a:solidFill>
              <a:srgbClr val="00B9F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TextovéPole 3073"/>
          <p:cNvSpPr txBox="1"/>
          <p:nvPr/>
        </p:nvSpPr>
        <p:spPr>
          <a:xfrm>
            <a:off x="1562099" y="2906931"/>
            <a:ext cx="27601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Finanční úspora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-88900" y="4152533"/>
            <a:ext cx="2760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Pohodlí a úspora času</a:t>
            </a:r>
          </a:p>
          <a:p>
            <a:pPr algn="ct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 uživatele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1403878" y="5728335"/>
            <a:ext cx="27601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Zabezpečení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8194145" y="3496875"/>
            <a:ext cx="27601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Ovládání dopravy</a:t>
            </a:r>
          </a:p>
          <a:p>
            <a:pPr algn="ct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Sběr dat</a:t>
            </a:r>
          </a:p>
          <a:p>
            <a:pPr algn="ct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Optimalizace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0" y="65518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Softwarový mozek chytrého </a:t>
            </a:r>
            <a:r>
              <a:rPr lang="cs-CZ" sz="3600" b="1" dirty="0" smtClean="0">
                <a:solidFill>
                  <a:schemeClr val="bg1"/>
                </a:solidFill>
              </a:rPr>
              <a:t>města</a:t>
            </a:r>
            <a:endParaRPr lang="cs-CZ" sz="3600" b="1" dirty="0">
              <a:solidFill>
                <a:schemeClr val="bg1"/>
              </a:solidFill>
            </a:endParaRPr>
          </a:p>
        </p:txBody>
      </p:sp>
      <p:grpSp>
        <p:nvGrpSpPr>
          <p:cNvPr id="5" name="Group 9"/>
          <p:cNvGrpSpPr/>
          <p:nvPr/>
        </p:nvGrpSpPr>
        <p:grpSpPr>
          <a:xfrm>
            <a:off x="-11396" y="1864175"/>
            <a:ext cx="9229213" cy="6107273"/>
            <a:chOff x="5005293" y="1443317"/>
            <a:chExt cx="7108955" cy="4704229"/>
          </a:xfrm>
        </p:grpSpPr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293" y="1443317"/>
              <a:ext cx="5079999" cy="3809999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296" y="1757082"/>
              <a:ext cx="5853952" cy="4390464"/>
            </a:xfrm>
            <a:prstGeom prst="rect">
              <a:avLst/>
            </a:prstGeom>
          </p:spPr>
        </p:pic>
      </p:grpSp>
      <p:pic>
        <p:nvPicPr>
          <p:cNvPr id="8" name="Picture 2" descr="Výsledek obrázku pro invip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98" y="3638414"/>
            <a:ext cx="2484719" cy="10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7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0" y="65518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Softwarový mozek chytrého </a:t>
            </a:r>
            <a:r>
              <a:rPr lang="cs-CZ" sz="3600" b="1" dirty="0" smtClean="0">
                <a:solidFill>
                  <a:schemeClr val="bg1"/>
                </a:solidFill>
              </a:rPr>
              <a:t>města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12800" y="2421467"/>
            <a:ext cx="4334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Ovládání mimo jiné pomocí: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předdefinovaných scénářů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informací z čidel umístěných v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aplikace na mobilních zařízeních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1" b="11808"/>
          <a:stretch/>
        </p:blipFill>
        <p:spPr>
          <a:xfrm>
            <a:off x="6138334" y="1959424"/>
            <a:ext cx="6053666" cy="4387187"/>
          </a:xfrm>
          <a:prstGeom prst="rect">
            <a:avLst/>
          </a:prstGeom>
        </p:spPr>
      </p:pic>
      <p:pic>
        <p:nvPicPr>
          <p:cNvPr id="8" name="Picture 2" descr="Výsledek obrázku pro invip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98" y="4248014"/>
            <a:ext cx="2484719" cy="10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husakova\Desktop\PREZENTACE\Smartcities\Nová složka\bez názvu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777"/>
            <a:ext cx="12192000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Smart BUILDINGS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037915" y="3197939"/>
            <a:ext cx="855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</a:rPr>
              <a:t>osvětlení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712150" y="3203955"/>
            <a:ext cx="855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</a:rPr>
              <a:t>spínání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482345" y="2688847"/>
            <a:ext cx="1024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</a:rPr>
              <a:t>multimédia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056739" y="2689394"/>
            <a:ext cx="1024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</a:rPr>
              <a:t>zabezpečení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250763" y="3368370"/>
            <a:ext cx="1024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</a:rPr>
              <a:t>klimatizace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818391" y="2691067"/>
            <a:ext cx="1024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</a:rPr>
              <a:t>přístup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262232" y="3196842"/>
            <a:ext cx="1024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 smtClean="0">
                <a:solidFill>
                  <a:schemeClr val="bg1"/>
                </a:solidFill>
              </a:rPr>
              <a:t>topení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05434" y="2436448"/>
            <a:ext cx="506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 a řízení městských budov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Srovnání energetické náročnosti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Efektivní správa majetku města prostřednictvím softwaru BMS  (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management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systems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husakova\Desktop\PREZENTACE\Smartcities\Bez názvu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959425"/>
            <a:ext cx="1219200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145867" y="2294467"/>
            <a:ext cx="400473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Monitorujeme spotřebu energií: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elektrická energie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plyn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voda</a:t>
            </a:r>
          </a:p>
          <a:p>
            <a:pPr lvl="1"/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(na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stávajících již používaných, či 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nově instalovaných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měřidlech)</a:t>
            </a:r>
          </a:p>
          <a:p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Benefity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rychlá - drátová, či bezdrátová instalace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jasné vyhodnocení úsporných opatření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vyhodnocování spotřeby v rámci webového portálu -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cloudu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Měření a úspora energií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Měření a úspora energií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20946" t="11389" r="17931" b="9375"/>
          <a:stretch/>
        </p:blipFill>
        <p:spPr>
          <a:xfrm>
            <a:off x="309865" y="2138768"/>
            <a:ext cx="5641488" cy="41117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6848" t="16896" r="22073" b="12341"/>
          <a:stretch/>
        </p:blipFill>
        <p:spPr>
          <a:xfrm>
            <a:off x="6106327" y="2386736"/>
            <a:ext cx="5734378" cy="37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66790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ELKO EP Holding</a:t>
            </a: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Inovativní ryze český výrobce elektronických přístrojů na poli elektroinstalací již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 let.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husakova\Desktop\prezentace\Bez názvu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59426"/>
            <a:ext cx="1219200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Univerzální senzor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816"/>
            <a:ext cx="12192000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@@@_struktura_@@@\Tiskove_materialy\Prezentace\2017\Smartcities\obrazky\stare_lam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12280" r="4280" b="10374"/>
          <a:stretch/>
        </p:blipFill>
        <p:spPr bwMode="auto">
          <a:xfrm flipH="1">
            <a:off x="40573" y="1968477"/>
            <a:ext cx="6293964" cy="4470030"/>
          </a:xfrm>
          <a:prstGeom prst="rect">
            <a:avLst/>
          </a:prstGeom>
          <a:noFill/>
          <a:ln w="57150">
            <a:solidFill>
              <a:srgbClr val="00B9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Veřejné osvětlení – čas na změnu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10400" y="2557670"/>
            <a:ext cx="4055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přes 1,2 mil světelných bodů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průměrné stáří přes 20 let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cca 95% sodíkové výbojky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průměrný příkon téměř 130 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roční spotřeba v ČR cca 600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GWh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chytré osvětlení prakticky neexistuje</a:t>
            </a:r>
          </a:p>
        </p:txBody>
      </p:sp>
      <p:pic>
        <p:nvPicPr>
          <p:cNvPr id="6" name="Picture 2" descr="C:\Users\husakova\Desktop\PREZENTACE\Hospitality\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4125"/>
            <a:ext cx="121920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37818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Veřejné osvětlení jako napájecí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p</a:t>
            </a:r>
            <a:r>
              <a:rPr lang="cs-CZ" sz="3600" b="1" dirty="0" smtClean="0">
                <a:solidFill>
                  <a:schemeClr val="bg1"/>
                </a:solidFill>
              </a:rPr>
              <a:t>latforma pro Smart city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5434" y="2436448"/>
            <a:ext cx="5062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Stožáry veřejného osvětlení mohou nést: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meteostanice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senzory CO</a:t>
            </a:r>
            <a:r>
              <a:rPr lang="cs-CZ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teploty, vlhkosti 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inteligentní kamery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vysílače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Wi-Fi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informační panely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emergency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tlačítka aj.</a:t>
            </a:r>
          </a:p>
        </p:txBody>
      </p:sp>
      <p:pic>
        <p:nvPicPr>
          <p:cNvPr id="9219" name="Picture 3" descr="M:\@@@_struktura_@@@\Tiskove_materialy\Prezentace\2017\Smartcities\obrazky\Solar-Wind-System-with-LED-Street-Ligh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r="12668" b="10629"/>
          <a:stretch/>
        </p:blipFill>
        <p:spPr bwMode="auto">
          <a:xfrm>
            <a:off x="5791205" y="1959423"/>
            <a:ext cx="6356807" cy="4497937"/>
          </a:xfrm>
          <a:prstGeom prst="rect">
            <a:avLst/>
          </a:prstGeom>
          <a:noFill/>
          <a:ln w="57150">
            <a:solidFill>
              <a:srgbClr val="00B9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usakova\Desktop\PREZENTACE\Hospitality\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4125"/>
            <a:ext cx="121920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9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M:\@@@_struktura_@@@\Tiskove_materialy\Prezentace\2017\Smartcities\obrazky\LED-lights-delh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16780"/>
          <a:stretch/>
        </p:blipFill>
        <p:spPr bwMode="auto">
          <a:xfrm>
            <a:off x="40943" y="1959425"/>
            <a:ext cx="6096002" cy="4404552"/>
          </a:xfrm>
          <a:prstGeom prst="rect">
            <a:avLst/>
          </a:prstGeom>
          <a:noFill/>
          <a:ln w="57150">
            <a:solidFill>
              <a:srgbClr val="00B9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Veřejné osvětlení – možnosti řízení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10400" y="2557670"/>
            <a:ext cx="4055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veřejné osvětlení bez inteligentního 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veřejné osvětlení řízené po větvích </a:t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rozvaděčů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ovládání jednotlivých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světel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naše cesta</a:t>
            </a:r>
          </a:p>
        </p:txBody>
      </p:sp>
      <p:pic>
        <p:nvPicPr>
          <p:cNvPr id="3074" name="Picture 2" descr="C:\Users\husakova\Desktop\PREZENTACE\Hospitality\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4125"/>
            <a:ext cx="121920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sakova\Desktop\PREZENTACE\Smartcities\Nová složka\CZ\bez názvu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59425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10400" y="2557670"/>
            <a:ext cx="4055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Chytré veřejné osvětlení šetří: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úspory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výměnou původních světel za LED až 60%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další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až 50% úspory elektrické energie stmíváním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Smart street LIGHTING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8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usakova\Desktop\PREZENTACE\Smartcities\Bez názvu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59425"/>
            <a:ext cx="12192000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61200" y="2421467"/>
            <a:ext cx="4334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Řídíme osvětlení na základě: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intenzity osvětlení v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přítomnosti osob v prostoru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061199" y="3686129"/>
            <a:ext cx="4732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Dosahujeme: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jasných úspor spotřeby el.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požadovaného komfortu v ovládání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přednastaveným scénářem dané scény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pomocí interaktivních panelů a ovladačů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Smart street LIGHTING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-42333" y="5892801"/>
            <a:ext cx="272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/>
              <a:t>Ovládací &amp; dohledová konzole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396067" y="5892800"/>
            <a:ext cx="272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/>
              <a:t>Server / </a:t>
            </a:r>
            <a:r>
              <a:rPr lang="cs-CZ" sz="1000" dirty="0" err="1" smtClean="0"/>
              <a:t>Cloud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5692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sakova\Desktop\PREZENTACE\Smartcities\Nová složka\bez názvu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59425"/>
            <a:ext cx="12192000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Smart street </a:t>
            </a:r>
            <a:r>
              <a:rPr lang="cs-CZ" sz="3600" b="1" dirty="0" smtClean="0">
                <a:solidFill>
                  <a:schemeClr val="bg1"/>
                </a:solidFill>
              </a:rPr>
              <a:t>LIGHTING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04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husakova\Desktop\PREZENTACE\Smartcities\Bez názvu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425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98334" y="4673599"/>
            <a:ext cx="7137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použití světelných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drojů 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řízení dle času, denního světla, výluk v dopravě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stmívání v době rozednění a soumraku (nejen prosté VYP/ZAP)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ovládání každého světla samostatně – optimální nastavení proti oslnění a nebo naopak pro přisvětlení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Smart street LIGHTING</a:t>
            </a:r>
          </a:p>
        </p:txBody>
      </p:sp>
    </p:spTree>
    <p:extLst>
      <p:ext uri="{BB962C8B-B14F-4D97-AF65-F5344CB8AC3E}">
        <p14:creationId xmlns:p14="http://schemas.microsoft.com/office/powerpoint/2010/main" val="12517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Pomáháme v nemocnici Kroměříž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61200" y="2421467"/>
            <a:ext cx="4334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Modernizace celkem 41 světelných bodů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 ks svítidel o příkonu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70 W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nahrazeno novou LED technologií o příkonu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33 W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ks svítidel o příkonu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250 W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nahrazeno za 64W LED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61199" y="4229337"/>
            <a:ext cx="473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Výsledek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snížení spotřeby elektřiny o více než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50 %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zvýšení intenzity osvětlení o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65 %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195" name="Picture 3" descr="\\ELKolighting\Dokumenty\MGah\foto_reference\nemocnice_KM\VO\kvadro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 b="9868"/>
          <a:stretch/>
        </p:blipFill>
        <p:spPr bwMode="auto">
          <a:xfrm>
            <a:off x="372084" y="2100404"/>
            <a:ext cx="3396851" cy="210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ELKolighting\Dokumenty\MGah\foto_reference\nemocnice_KM\VO\kvadro\1_aft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5" b="3300"/>
          <a:stretch/>
        </p:blipFill>
        <p:spPr bwMode="auto">
          <a:xfrm>
            <a:off x="2391010" y="3992577"/>
            <a:ext cx="3396851" cy="210945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22919" y="3369751"/>
            <a:ext cx="403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řed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90822" y="3369751"/>
            <a:ext cx="70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5386812" y="3686129"/>
            <a:ext cx="0" cy="22496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rot="5400000">
            <a:off x="3977808" y="3441933"/>
            <a:ext cx="0" cy="22496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45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Smart street LIGHTING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2" y="1959424"/>
            <a:ext cx="7924671" cy="43666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218917" y="2433980"/>
            <a:ext cx="3588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Evidence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správa </a:t>
            </a: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zařízení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elkový přehled a zatřídění světelných bodů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ndividuální i skupinové ovládání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hytré scénáře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řehledné informace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statistiky v grafickém 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 tabulkovém zobrazení</a:t>
            </a:r>
          </a:p>
          <a:p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husakova\Desktop\PREZENTACE\Smartcities\Bez názvu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8584"/>
            <a:ext cx="1219200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0" y="693963"/>
            <a:ext cx="1223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Fakta a statistiky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365673" y="3388179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Pozice </a:t>
            </a:r>
            <a:b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Evropě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612087" y="3388179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Poboček </a:t>
            </a:r>
            <a:b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 světě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861222" y="3385457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Exportních</a:t>
            </a:r>
          </a:p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zemí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267700" y="5132614"/>
            <a:ext cx="12491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Zaměstnanců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612087" y="5132614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iNELS</a:t>
            </a:r>
          </a:p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instalací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795909" y="5129892"/>
            <a:ext cx="1170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Vyrobených</a:t>
            </a:r>
          </a:p>
          <a:p>
            <a:pPr algn="ctr"/>
            <a:r>
              <a:rPr lang="cs-CZ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produktů</a:t>
            </a:r>
          </a:p>
        </p:txBody>
      </p:sp>
    </p:spTree>
    <p:extLst>
      <p:ext uri="{BB962C8B-B14F-4D97-AF65-F5344CB8AC3E}">
        <p14:creationId xmlns:p14="http://schemas.microsoft.com/office/powerpoint/2010/main" val="4694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Smart street LIGHTING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5" y="1959424"/>
            <a:ext cx="7929252" cy="43691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218917" y="2433980"/>
            <a:ext cx="3588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Přehled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dle svícení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obrazení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mapě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informace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světelném bodě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potřeba energie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ntenzita osvětlení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rozdělení do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větví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Smart street LIGHTING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1" y="1959424"/>
            <a:ext cx="7938061" cy="437403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218917" y="2433980"/>
            <a:ext cx="35887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Přehled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dle </a:t>
            </a: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zobrazení na mapě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detailní informace</a:t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světelném bodě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spotřeba energie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intenzita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osvětlení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ozdělení do větví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6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usakova\Desktop\PREZENTACE\Smartcities\Nová složka\bez názvu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391"/>
            <a:ext cx="12192001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" y="65518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Smart PARKING</a:t>
            </a:r>
            <a:endParaRPr lang="cs-CZ" sz="3600" b="1" dirty="0">
              <a:solidFill>
                <a:srgbClr val="FF0000"/>
              </a:solidFill>
            </a:endParaRPr>
          </a:p>
          <a:p>
            <a:pPr algn="ctr"/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-42333" y="5892801"/>
            <a:ext cx="272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/>
              <a:t>Ovládací &amp; dohledová konzole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396067" y="5892800"/>
            <a:ext cx="272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/>
              <a:t>Server / </a:t>
            </a:r>
            <a:r>
              <a:rPr lang="cs-CZ" sz="1000" dirty="0" err="1" smtClean="0"/>
              <a:t>Cloud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92483" y="2235200"/>
            <a:ext cx="43010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Parkování v prostoru na základě: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nastavených scénářů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přítomnosti aut v prostoru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 interakci s vývojem počasí, nehodovostí, atd.</a:t>
            </a:r>
          </a:p>
          <a:p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Dosahujeme: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jasných úspor potřeby počtu parkovacích míst, úspory času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požadovaného komfortu v ovládání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přednastaveným scénářem dané scény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pomocí interaktivních panelů 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ovladačů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59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Smart PARKING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576"/>
            <a:ext cx="12192000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sakova\Desktop\PREZENTACE\Smartcities\Bez názvu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" y="1952749"/>
            <a:ext cx="12192000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032000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Neoptimalizovaná trasa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096001" y="2032000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Optimalizovaná trasa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Optimalizace svozu odpadů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573" y="6051835"/>
            <a:ext cx="4382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ENEVO: </a:t>
            </a:r>
            <a:r>
              <a:rPr lang="en-US" sz="11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Optimising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Waste Collection </a:t>
            </a:r>
            <a:r>
              <a:rPr lang="en-US" sz="11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Infogram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©2016</a:t>
            </a:r>
            <a:endParaRPr lang="cs-CZ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7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husakova\Desktop\PREZENTACE\Smartcities\Bez názvu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425"/>
            <a:ext cx="1219200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61200" y="2421467"/>
            <a:ext cx="4004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řízení dopravy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informační servis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zelená vlna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prioritní průjezd záchranných složek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monitorování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Smart TRAFFIC - </a:t>
            </a:r>
            <a:r>
              <a:rPr lang="cs-CZ" sz="3600" b="1" dirty="0" err="1" smtClean="0">
                <a:solidFill>
                  <a:schemeClr val="bg1"/>
                </a:solidFill>
              </a:rPr>
              <a:t>InVipo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usakova\Desktop\PREZENTACE\Smartcities\Nová složka\bez názvu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392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1994" y="2421467"/>
            <a:ext cx="4436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iNELS je připravený poskytnout funkce bezpečnostního systému pomocí: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integrování řady koncových zařízení 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 jiných výrobců: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kamerové systémy či jednotlivé kamery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pohybová čidla různých druhů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další bezpečnostní čidla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návaznost na vstupní systém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návaznost na rezervační systém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Bezpečnostní systémy – Smart CAMERAS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056"/>
            <a:ext cx="12192000" cy="4376928"/>
          </a:xfrm>
          <a:prstGeom prst="rect">
            <a:avLst/>
          </a:prstGeom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61199" y="2421467"/>
            <a:ext cx="4199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Díky integraci v systému iNELS: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spouští předdefinované scénáře na základě informací z koncových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je schopen efektivně společně 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 předdefinovaným procesem informovat o narušení prostor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Bezpečnostní </a:t>
            </a:r>
            <a:r>
              <a:rPr lang="cs-CZ" sz="3600" b="1" dirty="0">
                <a:solidFill>
                  <a:schemeClr val="bg1"/>
                </a:solidFill>
              </a:rPr>
              <a:t>systémy – Smart </a:t>
            </a:r>
            <a:r>
              <a:rPr lang="cs-CZ" sz="3600" b="1" dirty="0" smtClean="0">
                <a:solidFill>
                  <a:schemeClr val="bg1"/>
                </a:solidFill>
              </a:rPr>
              <a:t>CAMERAS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2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husakova\Desktop\PREZENTACE\Smartcities\Bez názvu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59425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5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61199" y="2421467"/>
            <a:ext cx="4199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centrální vyhodnocování dat přicházejících z jednotlivých zařízení 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čidel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možnost personifikace zobrazení jednotlivých údajů pro různé pracovníky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jednoduché ovládání zařízení a změny jejich parametrů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nastavení připravených scénářů pro jednotlivé prostory a zařízení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" y="6551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solidFill>
                  <a:schemeClr val="bg1"/>
                </a:solidFill>
              </a:rPr>
              <a:t>Dashboardy</a:t>
            </a:r>
            <a:r>
              <a:rPr lang="cs-CZ" sz="3600" b="1" dirty="0" smtClean="0">
                <a:solidFill>
                  <a:schemeClr val="bg1"/>
                </a:solidFill>
              </a:rPr>
              <a:t>  &amp; monitoring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usakova\Desktop\prezentace\Bez názvu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425"/>
            <a:ext cx="12192000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usakova\Desktop\prezentace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3" y="494620"/>
            <a:ext cx="2352675" cy="4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0" y="115832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 jasné </a:t>
            </a:r>
            <a:endParaRPr lang="cs-CZ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2077" y="3388179"/>
            <a:ext cx="249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Úspory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2077" y="5393872"/>
            <a:ext cx="249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Více spokojených </a:t>
            </a:r>
            <a:r>
              <a:rPr lang="cs-CZ" dirty="0" smtClean="0">
                <a:solidFill>
                  <a:schemeClr val="bg1"/>
                </a:solidFill>
              </a:rPr>
              <a:t>obyvatel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352797" y="5393872"/>
            <a:ext cx="249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Zdravé </a:t>
            </a:r>
            <a:r>
              <a:rPr lang="cs-CZ" dirty="0" smtClean="0">
                <a:solidFill>
                  <a:schemeClr val="bg1"/>
                </a:solidFill>
              </a:rPr>
              <a:t>životní 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prostředí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419847" y="5393872"/>
            <a:ext cx="249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Odlišuje vás od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konkurence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33521" y="5393872"/>
            <a:ext cx="2490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Prostor, který vás vnímá a přizpůsobuje se vám - ne, vy jemu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352796" y="3388179"/>
            <a:ext cx="249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Efektivní ovládání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419846" y="3388179"/>
            <a:ext cx="249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Jednoduchý monitoring či vyhodnocení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326023" y="3388179"/>
            <a:ext cx="2705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Zatraktivnění vaší </a:t>
            </a:r>
            <a:r>
              <a:rPr lang="cs-CZ" dirty="0" smtClean="0">
                <a:solidFill>
                  <a:schemeClr val="bg1"/>
                </a:solidFill>
              </a:rPr>
              <a:t>lokality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>
                <a:solidFill>
                  <a:schemeClr val="bg1"/>
                </a:solidFill>
              </a:rPr>
              <a:t>zhodnocení</a:t>
            </a:r>
          </a:p>
        </p:txBody>
      </p:sp>
    </p:spTree>
    <p:extLst>
      <p:ext uri="{BB962C8B-B14F-4D97-AF65-F5344CB8AC3E}">
        <p14:creationId xmlns:p14="http://schemas.microsoft.com/office/powerpoint/2010/main" val="7600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0" y="40822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Rostoucí urbanizace nutí k vyšší </a:t>
            </a: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efektivitě správy měst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husakova\Desktop\PREZENTACE\Smartcities\Bez názvu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364"/>
            <a:ext cx="12192000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1025" y="6026280"/>
            <a:ext cx="8548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Urban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rural population of the world, 1950–2050. (UNDESA, 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2014</a:t>
            </a:r>
            <a:r>
              <a:rPr lang="cs-CZ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usakova\Desktop\prezentace\Bez názvu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426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55325" y="4131121"/>
            <a:ext cx="173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Zhodnotit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změřit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aktuální stav (data)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087588" y="4131121"/>
            <a:ext cx="173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Navrhnout cíle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podle priorit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11690" y="4131121"/>
            <a:ext cx="1730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Realizovat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jednotlivé cíle tak, abychom je mohli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měřit 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vyhodnocovat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735792" y="4131121"/>
            <a:ext cx="173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Koncipovat systém tak, aby byl snadno rozšiřitelný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693963"/>
            <a:ext cx="1223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Jak </a:t>
            </a:r>
            <a:r>
              <a:rPr lang="cs-CZ" sz="3600" b="1" dirty="0" smtClean="0">
                <a:solidFill>
                  <a:schemeClr val="bg1"/>
                </a:solidFill>
              </a:rPr>
              <a:t>postupovat?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81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sakova\Desktop\PREZENTACE\Smartcities\Nová složka\CZ\bez názvu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usakova\Desktop\prezentace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3" y="494620"/>
            <a:ext cx="2352675" cy="4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0" y="1158324"/>
            <a:ext cx="1223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Pojďme společně budovat Chytrá města …</a:t>
            </a:r>
            <a:endParaRPr lang="cs-CZ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19698" y="3818164"/>
            <a:ext cx="180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Jiří Konečný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111519" y="4566557"/>
            <a:ext cx="201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+420 608 371 501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84635" y="5216978"/>
            <a:ext cx="22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konecny@elkoep.cz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sakova\Desktop\PREZENTACE\Smartcities\Nová složka\bez názvu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925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0" y="408223"/>
            <a:ext cx="1223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Všeobecně přijímaná definice Chytrého města</a:t>
            </a: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zatím stále neexistuje!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35120" y="1966920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Bydlení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453081" y="2905668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Bezpečnost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090441" y="3958627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Zdraví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576752" y="2905668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Životní prostředí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974267" y="3958627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Energetika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576752" y="5049205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Vzdělání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5650620" y="5962330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nformace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1371600" y="5049205"/>
            <a:ext cx="31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Doprava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9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usakova\Desktop\PREZENTACE\Smartcities\Bez názvu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1965441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16512" y="2825735"/>
            <a:ext cx="2051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Chytré osvětlení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674" y="3995349"/>
            <a:ext cx="2051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Efektivní svoz odpadu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513" y="5047575"/>
            <a:ext cx="2051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Inteligentní dopravní</a:t>
            </a:r>
          </a:p>
          <a:p>
            <a:pPr algn="r"/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systém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619362" y="2594902"/>
            <a:ext cx="1695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Environmentální řešení – snížení emisí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068496" y="3645977"/>
            <a:ext cx="1400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Smart parking „Moby park“ Urban mobility P+R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619608" y="4932159"/>
            <a:ext cx="14009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Bezpečnost silničního provozu</a:t>
            </a:r>
            <a:endParaRPr lang="cs-CZ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07229" y="3684497"/>
            <a:ext cx="1712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Zefektivnění nákladů na provoz města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661267" y="3684497"/>
            <a:ext cx="1712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Zkvalitnění </a:t>
            </a: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života </a:t>
            </a:r>
          </a:p>
          <a:p>
            <a:pPr algn="ctr"/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obyvatel</a:t>
            </a:r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" y="70456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„Aby se lidem ve městech lépe žilo a pracovalo.“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3648" y="6047654"/>
            <a:ext cx="8548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USA, Business Insider, říjen 2016</a:t>
            </a:r>
          </a:p>
        </p:txBody>
      </p:sp>
    </p:spTree>
    <p:extLst>
      <p:ext uri="{BB962C8B-B14F-4D97-AF65-F5344CB8AC3E}">
        <p14:creationId xmlns:p14="http://schemas.microsoft.com/office/powerpoint/2010/main" val="29470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usakova\Desktop\PREZENTACE\Future office\jpegy\Bez názvu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150"/>
            <a:ext cx="1219200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57645" y="4017976"/>
            <a:ext cx="3992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Ušetřit peníze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Zefektivnit vynaložený čas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Komfort</a:t>
            </a:r>
          </a:p>
        </p:txBody>
      </p:sp>
      <p:pic>
        <p:nvPicPr>
          <p:cNvPr id="7" name="Picture 3" descr="C:\Users\husakova\Desktop\prezentace\Bez názvu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" y="0"/>
            <a:ext cx="1219200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0" y="657910"/>
            <a:ext cx="1223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Společný zájem všech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262268" y="4445845"/>
            <a:ext cx="173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OBYVATELÉ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11538" y="2884242"/>
            <a:ext cx="173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STÁTNÍ SPRÁVA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632849" y="4502993"/>
            <a:ext cx="284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SAMOSPRÁVA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-1367" y="5740862"/>
            <a:ext cx="121933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solidFill>
                  <a:srgbClr val="00B9F2"/>
                </a:solidFill>
              </a:rPr>
              <a:t>„Aby se lidem ve městech lépe žilo a pracovalo.“</a:t>
            </a:r>
            <a:endParaRPr lang="cs-CZ" sz="2500" b="1" dirty="0">
              <a:solidFill>
                <a:srgbClr val="00B9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0" y="408223"/>
            <a:ext cx="1223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Internet věcí odstartoval novou etapu evoluce.</a:t>
            </a: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Je potřeba tuto šanci využít!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husakova\Desktop\PREZENTACE\Smartcities\Nová složka\CZ\bez názvu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367"/>
            <a:ext cx="12192000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0" y="408223"/>
            <a:ext cx="1223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Všechno je to o datech, otevřených datech,</a:t>
            </a: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 a jejich správném vyhodnocení.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-1" y="1969269"/>
            <a:ext cx="12192001" cy="4376737"/>
            <a:chOff x="-1" y="1969269"/>
            <a:chExt cx="12192001" cy="4376737"/>
          </a:xfrm>
        </p:grpSpPr>
        <p:pic>
          <p:nvPicPr>
            <p:cNvPr id="5122" name="Picture 2" descr="C:\Users\husakova\Desktop\PREZENTACE\Smartcities\Nová složka\CZ\bez názvu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969269"/>
              <a:ext cx="12192001" cy="4376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4913138" y="3116488"/>
              <a:ext cx="2354928" cy="13989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074" name="Picture 2" descr="M:\@@@_struktura_@@@\Tiskove_materialy\Prezentace\2017\Smartcities\obrazky\invipo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614" y="3377446"/>
              <a:ext cx="2191975" cy="886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16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11259</TotalTime>
  <Words>945</Words>
  <Application>Microsoft Office PowerPoint</Application>
  <PresentationFormat>Širokoúhlá obrazovka</PresentationFormat>
  <Paragraphs>305</Paragraphs>
  <Slides>41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Viznarová ELKO EP s.r.o.</dc:creator>
  <cp:lastModifiedBy>Jan Hlaváček - ELKO EP, s.r.o</cp:lastModifiedBy>
  <cp:revision>269</cp:revision>
  <dcterms:created xsi:type="dcterms:W3CDTF">2016-05-10T13:13:20Z</dcterms:created>
  <dcterms:modified xsi:type="dcterms:W3CDTF">2017-05-16T17:01:30Z</dcterms:modified>
</cp:coreProperties>
</file>